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1" r:id="rId4"/>
    <p:sldId id="263" r:id="rId5"/>
    <p:sldId id="266" r:id="rId6"/>
    <p:sldId id="267" r:id="rId7"/>
    <p:sldId id="268" r:id="rId8"/>
    <p:sldId id="272" r:id="rId9"/>
    <p:sldId id="273" r:id="rId10"/>
    <p:sldId id="274" r:id="rId11"/>
    <p:sldId id="279" r:id="rId12"/>
    <p:sldId id="276" r:id="rId13"/>
    <p:sldId id="269" r:id="rId14"/>
    <p:sldId id="275" r:id="rId15"/>
    <p:sldId id="264" r:id="rId16"/>
    <p:sldId id="277" r:id="rId17"/>
    <p:sldId id="278" r:id="rId18"/>
    <p:sldId id="258" r:id="rId19"/>
    <p:sldId id="259" r:id="rId20"/>
    <p:sldId id="260" r:id="rId21"/>
    <p:sldId id="261" r:id="rId22"/>
    <p:sldId id="262" r:id="rId23"/>
    <p:sldId id="285" r:id="rId24"/>
    <p:sldId id="282" r:id="rId25"/>
    <p:sldId id="280" r:id="rId26"/>
    <p:sldId id="284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DF45416-BF01-46B1-8A3D-9A98E7908D35}">
          <p14:sldIdLst>
            <p14:sldId id="256"/>
            <p14:sldId id="286"/>
            <p14:sldId id="281"/>
          </p14:sldIdLst>
        </p14:section>
        <p14:section name="Sites communautaires" id="{9998BAD0-F8F6-4B4A-9658-75DF55220026}">
          <p14:sldIdLst>
            <p14:sldId id="263"/>
            <p14:sldId id="266"/>
            <p14:sldId id="267"/>
            <p14:sldId id="268"/>
            <p14:sldId id="272"/>
            <p14:sldId id="273"/>
            <p14:sldId id="274"/>
            <p14:sldId id="279"/>
            <p14:sldId id="276"/>
          </p14:sldIdLst>
        </p14:section>
        <p14:section name="Sites web Payants" id="{B04C5437-DC11-427F-8917-D1D48EECA43E}">
          <p14:sldIdLst>
            <p14:sldId id="269"/>
            <p14:sldId id="275"/>
            <p14:sldId id="264"/>
            <p14:sldId id="277"/>
          </p14:sldIdLst>
        </p14:section>
        <p14:section name="Sites Gouvernementaux" id="{7F2BBB67-8C9A-42D3-8AD8-4BA36FCCEFF0}">
          <p14:sldIdLst>
            <p14:sldId id="278"/>
            <p14:sldId id="258"/>
            <p14:sldId id="259"/>
            <p14:sldId id="260"/>
            <p14:sldId id="261"/>
            <p14:sldId id="262"/>
            <p14:sldId id="285"/>
            <p14:sldId id="282"/>
            <p14:sldId id="280"/>
          </p14:sldIdLst>
        </p14:section>
        <p14:section name="Conclusion" id="{DA2CD6E7-02A1-47C2-AFFE-D9351B5066C4}">
          <p14:sldIdLst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F29524-C765-4F38-811A-8B6587A7B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D254E7-AECE-474D-BC15-207D2DA0D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FDA386-1710-44F9-9D84-D3713F390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9472-E39A-4B55-941C-70E76BD9262D}" type="datetimeFigureOut">
              <a:rPr lang="fr-CA" smtClean="0"/>
              <a:t>2018-11-21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5D0A8C-FBB9-4CB5-A155-5A16D433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BC6A46-E4EC-4FAE-A436-55F3E7D7A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5E15-89CD-4CE2-9DD3-2941E4E6D9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214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4495BD-D8C1-4597-B760-722395E9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0ADBA4-B4E1-4AB7-9A34-CF41920D5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4B7A00-297A-4C2A-94F4-8B49D952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9472-E39A-4B55-941C-70E76BD9262D}" type="datetimeFigureOut">
              <a:rPr lang="fr-CA" smtClean="0"/>
              <a:t>2018-11-21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030CA4-947B-42CC-99C8-0AD3786C2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160E82-06B4-4E4C-AABC-E08D4B270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5E15-89CD-4CE2-9DD3-2941E4E6D9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824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08C3751-3034-4797-9A9F-03150D708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0885BF-3EA4-40DF-ABD6-008135237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793269-E145-4675-8796-5849ECE4B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9472-E39A-4B55-941C-70E76BD9262D}" type="datetimeFigureOut">
              <a:rPr lang="fr-CA" smtClean="0"/>
              <a:t>2018-11-21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C6BE37-8724-45BF-B484-E8169F459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2632DE-62BD-47AB-A15C-C6511087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5E15-89CD-4CE2-9DD3-2941E4E6D9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748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FC78A-1F2A-4264-8426-07DB27D5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0DE294-E6A4-4F05-A56F-74C0589AD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023DC4-2350-44CB-9C56-D2F0EA12C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9472-E39A-4B55-941C-70E76BD9262D}" type="datetimeFigureOut">
              <a:rPr lang="fr-CA" smtClean="0"/>
              <a:t>2018-11-21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B7E8D8-F88A-4C96-BBA9-75E961553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F658B8-B62D-47EA-A094-260982E30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5E15-89CD-4CE2-9DD3-2941E4E6D9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986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90DD67-1947-4430-928B-1BD24DFCE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3812BE-C5CE-45EF-AAFC-5021B98EB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B31295-05AF-40DB-BAF5-CA208D0CF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9472-E39A-4B55-941C-70E76BD9262D}" type="datetimeFigureOut">
              <a:rPr lang="fr-CA" smtClean="0"/>
              <a:t>2018-11-21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B86C86-FA8A-4BB5-8993-6D98E53B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3DE092-C71E-440F-B2CE-FC661A794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5E15-89CD-4CE2-9DD3-2941E4E6D9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515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F42585-E597-4591-88C3-6DB2A2FD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30DF65-1A38-4A5F-94C1-D9532611B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834F75-850A-403E-B5D3-49D7E2DF0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710CFA-D85B-4747-9BE5-91BF28DAB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9472-E39A-4B55-941C-70E76BD9262D}" type="datetimeFigureOut">
              <a:rPr lang="fr-CA" smtClean="0"/>
              <a:t>2018-11-21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26DB79-EE73-4B7B-A705-9ACF75C7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A3EA45-CC25-4C2B-AA76-A4EA8934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5E15-89CD-4CE2-9DD3-2941E4E6D9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085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1BB557-8FF6-4845-BEBF-71EB7B6AE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738234-17EC-44E1-9872-0ED909414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BF69EC7-7673-4403-9550-DF1D4AC44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8CEF5FB-6842-4882-AC71-0087605C0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8DD7C68-CF8F-4942-81E8-5335E24A1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D75717C-0645-43D3-9E80-51F1B55A7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9472-E39A-4B55-941C-70E76BD9262D}" type="datetimeFigureOut">
              <a:rPr lang="fr-CA" smtClean="0"/>
              <a:t>2018-11-21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2DA1D4-2118-4407-9F96-1194F294F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2855937-482F-4207-A0A2-509D43CB4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5E15-89CD-4CE2-9DD3-2941E4E6D9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020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FCCAC2-2D43-4F3F-8647-AB0ED03CD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B279106-0A47-4B8B-BDC4-B9190799E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9472-E39A-4B55-941C-70E76BD9262D}" type="datetimeFigureOut">
              <a:rPr lang="fr-CA" smtClean="0"/>
              <a:t>2018-11-21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D1C3D7C-4F3C-40A3-A18C-EF2D07D3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276102E-89EE-41FA-A133-65B4D5F6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5E15-89CD-4CE2-9DD3-2941E4E6D9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875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5A2286E-55E1-42E2-858E-4531D7AF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9472-E39A-4B55-941C-70E76BD9262D}" type="datetimeFigureOut">
              <a:rPr lang="fr-CA" smtClean="0"/>
              <a:t>2018-11-21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A25BE4E-3211-4E76-8F88-E17FDCF0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2F3B497-BABB-4A53-98FD-FF7D8B36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5E15-89CD-4CE2-9DD3-2941E4E6D9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237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1F0DFA-704B-4BC5-9F8E-575B6DE71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0239F8-F53E-4FFD-9680-879D593EB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929280-B026-4231-9927-A81316027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1E8BAC-5CA8-4C3D-97D0-DD123AB59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9472-E39A-4B55-941C-70E76BD9262D}" type="datetimeFigureOut">
              <a:rPr lang="fr-CA" smtClean="0"/>
              <a:t>2018-11-21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92CED7-B673-4B36-A1C6-9F001538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6DC758-DB85-4316-98B4-D14261ED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5E15-89CD-4CE2-9DD3-2941E4E6D9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274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76BABF-01EF-4691-BD99-AB3E5EDD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E301C0D-39A1-4278-B8BC-129CD2B499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FF1FF8-1B3F-44EA-B8C8-586AE4B01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8E596B-047E-4823-9D3E-69FBAB9B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9472-E39A-4B55-941C-70E76BD9262D}" type="datetimeFigureOut">
              <a:rPr lang="fr-CA" smtClean="0"/>
              <a:t>2018-11-21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41DE9E-408E-4BC2-A8DD-915D1020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003529-6658-4B16-9BE4-74CB184A3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5E15-89CD-4CE2-9DD3-2941E4E6D9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428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72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642E70B-4DB5-4A60-846E-82EF9E45E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26A9C2-ECAA-4D0D-ABF2-32F37E1FC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CBBBE9-D4C5-46E6-A4CB-9FB7BB523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E9472-E39A-4B55-941C-70E76BD9262D}" type="datetimeFigureOut">
              <a:rPr lang="fr-CA" smtClean="0"/>
              <a:t>2018-11-21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D9776F-A53F-4BE9-A5A3-D7AADBC13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79C94A-1E1E-43B0-A64E-95E38BFC6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D5E15-89CD-4CE2-9DD3-2941E4E6D9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118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milysearch.org/search/hr/search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://automatedgenealogy.com/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s://canadianheadstones.com/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www.mesaieux.com/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genealogiequebec.com/fr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prdh-igd.com/fr/accueil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bms2000.org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://www.banq.qc.ca/archives/genealogie_histoire_familiale/ressources/bd/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hyperlink" Target="https://novascotia.ca/sns/access/vitalstats/genealogy-fr.asp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://genealogy.ehealthsask.ca/vsgs_srch.aspx" TargetMode="Externa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s://novascotia.ca/sns/access/vitalstats/genealogy-fr.asp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s://archives.gnb.ca/Search/VISSE/?culture=fr-CA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s://vitalstats.gov.mb.ca/genealogy.fr.html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3.xml.rels><?xml version="1.0" encoding="UTF-8" standalone="yes" ?><Relationships xmlns="http://schemas.openxmlformats.org/package/2006/relationships"><Relationship Id="rId3" Target="../media/image10.png" Type="http://schemas.openxmlformats.org/officeDocument/2006/relationships/image"/><Relationship Id="rId7" Target="http://www.bac-lac.gc.ca/fra/decouvrez/genealogie/Pages/introduction.aspx" TargetMode="External" Type="http://schemas.openxmlformats.org/officeDocument/2006/relationships/hyperlink"/><Relationship Id="rId2" Target="../media/image31.jpeg" Type="http://schemas.openxmlformats.org/officeDocument/2006/relationships/image"/><Relationship Id="rId1" Target="../slideLayouts/slideLayout8.xml" Type="http://schemas.openxmlformats.org/officeDocument/2006/relationships/slideLayout"/><Relationship Id="rId6" Target="../media/image9.png" Type="http://schemas.openxmlformats.org/officeDocument/2006/relationships/image"/><Relationship Id="rId5" Target="../media/image4.png" Type="http://schemas.openxmlformats.org/officeDocument/2006/relationships/image"/><Relationship Id="rId4" Target="../media/image6.png" Type="http://schemas.openxmlformats.org/officeDocument/2006/relationships/image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://www.fichierorigine.com/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://www.archivesnationales.culture.gouv.fr/anom/fr/Recherches/IREL.html" TargetMode="Externa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9.png"/><Relationship Id="rId2" Type="http://schemas.openxmlformats.org/officeDocument/2006/relationships/hyperlink" Target="https://wc.rootsweb.com/cgi-bin/igm.cgi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nosorigines.qc.ca/genealogie.aspx?lng=fr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lenecrologue.com/fr/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www.ancestry.ca/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://genealogie.org/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www.francogene.com/gfan/gfan/998/index.htm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1C17DC-3645-4F99-838F-F9C954CA1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solidFill>
                  <a:schemeClr val="accent4"/>
                </a:solidFill>
              </a:rPr>
              <a:t>La Généalogie au temps du 2.0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7D7857F-BFD7-4F1A-B068-6F77381BA7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>
                <a:solidFill>
                  <a:schemeClr val="accent4"/>
                </a:solidFill>
              </a:rPr>
              <a:t>Sites web, bases de données </a:t>
            </a:r>
            <a:br>
              <a:rPr lang="fr-CA" dirty="0">
                <a:solidFill>
                  <a:schemeClr val="accent4"/>
                </a:solidFill>
              </a:rPr>
            </a:br>
            <a:r>
              <a:rPr lang="fr-CA" dirty="0">
                <a:solidFill>
                  <a:schemeClr val="accent4"/>
                </a:solidFill>
              </a:rPr>
              <a:t>et autres particularités du Web</a:t>
            </a:r>
          </a:p>
        </p:txBody>
      </p:sp>
    </p:spTree>
    <p:extLst>
      <p:ext uri="{BB962C8B-B14F-4D97-AF65-F5344CB8AC3E}">
        <p14:creationId xmlns:p14="http://schemas.microsoft.com/office/powerpoint/2010/main" val="3911213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0781" y="493184"/>
            <a:ext cx="3932237" cy="509954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FAMILY SEARCH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A4E3E0D1-060B-4052-8090-1161BE8318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7032" y="1257300"/>
            <a:ext cx="6399736" cy="371723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9E3CF8F-5242-401E-8715-0F6B79BCF5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1784" y="5228696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428C705-58AB-4DDC-A253-C372B2CA92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7200" y="5228696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5714F43-3C76-43A1-BC4C-454FFCB72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6368" y="5228696"/>
            <a:ext cx="748800" cy="748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D718E67-2DA2-465A-8F75-0ACDC90375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0952" y="5226300"/>
            <a:ext cx="748800" cy="7488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BA6E3BD-4245-4E61-A85E-2B50BCF96E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5536" y="5226300"/>
            <a:ext cx="748800" cy="748800"/>
          </a:xfrm>
          <a:prstGeom prst="rect">
            <a:avLst/>
          </a:prstGeom>
        </p:spPr>
      </p:pic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</a:t>
            </a:r>
            <a:r>
              <a:rPr lang="fr-C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Family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fr-C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Search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8"/>
              </a:rPr>
              <a:t>https://www.familysearch.org/search/hr/search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origines à 1965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Monde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et ENG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L’inscription est maintenant obligatoire pour rechercher dans les bases de données. Une bonne connaissance de l’anglais est un atout.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4619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7601" y="326231"/>
            <a:ext cx="4686369" cy="512545"/>
          </a:xfrm>
        </p:spPr>
        <p:txBody>
          <a:bodyPr>
            <a:normAutofit fontScale="90000"/>
          </a:bodyPr>
          <a:lstStyle/>
          <a:p>
            <a:r>
              <a:rPr lang="fr-CA" dirty="0">
                <a:solidFill>
                  <a:schemeClr val="accent4"/>
                </a:solidFill>
              </a:rPr>
              <a:t>AUTOMATED</a:t>
            </a:r>
            <a:r>
              <a:rPr lang="fr-CA" dirty="0"/>
              <a:t> </a:t>
            </a:r>
            <a:r>
              <a:rPr lang="fr-CA" dirty="0">
                <a:solidFill>
                  <a:schemeClr val="accent4"/>
                </a:solidFill>
              </a:rPr>
              <a:t>GENEALOGY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C859233-B97B-4C8B-9CB8-288777C70B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31305" y="1156251"/>
            <a:ext cx="6510233" cy="410057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D16021E-7865-41FA-A559-9529C14193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7601" y="5494588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3427016-47E7-4DE6-B8F9-7BB3C50663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1305" y="5494588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0CA2A37-16F7-4941-9B16-7A61DA8527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3897" y="5494588"/>
            <a:ext cx="748800" cy="7488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C95E427-9698-4D5F-A5AA-EE897F23A3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0193" y="5494588"/>
            <a:ext cx="748800" cy="748800"/>
          </a:xfrm>
          <a:prstGeom prst="rect">
            <a:avLst/>
          </a:prstGeom>
        </p:spPr>
      </p:pic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</a:t>
            </a:r>
            <a:r>
              <a:rPr lang="fr-C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Automated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fr-C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Genealogy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http://automatedgenealogy.com/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1851 à 1921</a:t>
            </a:r>
          </a:p>
          <a:p>
            <a:r>
              <a:rPr lang="fr-C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Territoire:Canada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ENG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Projet de transcription des recensements.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24627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6931" y="450574"/>
            <a:ext cx="4275551" cy="533400"/>
          </a:xfrm>
        </p:spPr>
        <p:txBody>
          <a:bodyPr/>
          <a:lstStyle/>
          <a:p>
            <a:r>
              <a:rPr lang="fr-CA" dirty="0">
                <a:solidFill>
                  <a:schemeClr val="accent4"/>
                </a:solidFill>
              </a:rPr>
              <a:t>CANADIAN HEADSTONES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B05F5D54-F55A-4AD1-880B-8BCCC8E078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6770" y="1257300"/>
            <a:ext cx="5815874" cy="343895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C8D174B-7013-4056-853A-DFCEE2193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1177" y="4969584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9A19535-3429-4AEA-B783-D3A74CC7DB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0439" y="4969584"/>
            <a:ext cx="748800" cy="748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31A25B-6F54-40CD-9CC7-E764C607EE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9701" y="4969584"/>
            <a:ext cx="748800" cy="7488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3E35838-95FF-4EEC-8F16-3D5729EEEE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1915" y="4969584"/>
            <a:ext cx="748800" cy="748800"/>
          </a:xfrm>
          <a:prstGeom prst="rect">
            <a:avLst/>
          </a:prstGeom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Canadian </a:t>
            </a:r>
            <a:r>
              <a:rPr lang="fr-C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Heastones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https://canadianheadstones.com/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sans objet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Canada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ENG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Avoir un compte permet d’ajouter des photographies ou de corriger des transcriptions et est donc pas nécessaire pour la consultation.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3557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773" y="371060"/>
            <a:ext cx="3932237" cy="586409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MES AIEUX</a:t>
            </a: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B3142F01-8650-493B-BB64-EAAB0239CC1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9572" y="1257300"/>
            <a:ext cx="5792640" cy="381158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9DBBA24-2792-4BEA-84CF-57576C869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4574" y="5226326"/>
            <a:ext cx="748748" cy="74874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263AA5E-248B-446A-BF7E-EFB95E749E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9572" y="5243154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6BDB112-88A3-479D-8AFD-D6F74F9957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9524" y="5243154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6F04C35-F3C2-4E1A-999A-AF81079DB7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4474" y="5226274"/>
            <a:ext cx="748800" cy="748800"/>
          </a:xfrm>
          <a:prstGeom prst="rect">
            <a:avLst/>
          </a:prstGeom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Mes </a:t>
            </a:r>
            <a:r>
              <a:rPr lang="fr-C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Aieux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https://www.mesaieux.com/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Origines à 1997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Québec (surtout)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Payant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et ENG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 Le site permet d’avoir un compte gratuit, mais l’accès aux données est très limités. Fait à savoir, il est impossible de sortir le fichier des données que vous inscrivez dans votre arbre généalogique, sauf en payant pour leurs services.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55473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0247" y="184011"/>
            <a:ext cx="3932237" cy="1068388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GÉNÉALOGIE QUÉBEC</a:t>
            </a:r>
            <a:br>
              <a:rPr lang="fr-CA" dirty="0">
                <a:solidFill>
                  <a:schemeClr val="accent4"/>
                </a:solidFill>
              </a:rPr>
            </a:br>
            <a:r>
              <a:rPr lang="fr-CA" dirty="0">
                <a:solidFill>
                  <a:schemeClr val="accent4"/>
                </a:solidFill>
              </a:rPr>
              <a:t>INSTITUT DROUIN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040D9EE8-420F-4FA0-BEB1-4500AD193F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47860" y="1692965"/>
            <a:ext cx="6657010" cy="347207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67D495B-86ED-4542-9BB7-2C692D64A5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860" y="5494588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0CDF56A-5155-404A-853F-5A3801A05F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5342" y="5494640"/>
            <a:ext cx="748748" cy="74874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915F58-144A-41BE-909F-2CCF59FC50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2772" y="5494588"/>
            <a:ext cx="748800" cy="748800"/>
          </a:xfrm>
          <a:prstGeom prst="rect">
            <a:avLst/>
          </a:prstGeom>
        </p:spPr>
      </p:pic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 txBox="1">
            <a:spLocks/>
          </p:cNvSpPr>
          <p:nvPr/>
        </p:nvSpPr>
        <p:spPr>
          <a:xfrm>
            <a:off x="992188" y="2209800"/>
            <a:ext cx="3932237" cy="3811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Généalogie Québec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6"/>
              </a:rPr>
              <a:t>https://www.genealogiequebec.com/fr/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Origines à 1965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Québec, Ontario, Acadie, États américains limitrophes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Payant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et ENG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La SHCN vous permet d’accéder à ces bases de données.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2912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8078" y="490330"/>
            <a:ext cx="1174542" cy="506896"/>
          </a:xfrm>
        </p:spPr>
        <p:txBody>
          <a:bodyPr>
            <a:normAutofit fontScale="90000"/>
          </a:bodyPr>
          <a:lstStyle/>
          <a:p>
            <a:r>
              <a:rPr lang="fr-CA" dirty="0">
                <a:solidFill>
                  <a:schemeClr val="accent4"/>
                </a:solidFill>
              </a:rPr>
              <a:t>PRDH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83B76572-B351-4D8D-9A1A-C715820BA6D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6556" y="1260819"/>
            <a:ext cx="6937586" cy="432683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3C3CB94-53F8-459B-BF00-03AB592C2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9887" y="5738087"/>
            <a:ext cx="748748" cy="74874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2DE43A3-B565-483B-BBD6-87A0034AA1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6556" y="5738139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0F89CE7-824A-479D-8A89-26A39AC713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0450" y="5738087"/>
            <a:ext cx="748800" cy="748800"/>
          </a:xfrm>
          <a:prstGeom prst="rect">
            <a:avLst/>
          </a:prstGeom>
        </p:spPr>
      </p:pic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PRDH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6"/>
              </a:rPr>
              <a:t>https://www.prdh-igd.com/fr/accueil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1621 à 1849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Québec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Payant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et ENG</a:t>
            </a:r>
          </a:p>
          <a:p>
            <a:pPr marL="541338" indent="-5413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La SHCN vous permet d’accéder à cette base de données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2528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521" y="437320"/>
            <a:ext cx="3932237" cy="573157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BMS 2000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54A130C4-C068-498E-A0A5-A8DA045E42A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4122" y="1257300"/>
            <a:ext cx="6357036" cy="381158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117A11D-66D6-4C5F-9E9C-70549117B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4122" y="5315711"/>
            <a:ext cx="748800" cy="7488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E639C60-BBB3-49D5-97AC-3C92B3FE2F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0645" y="5315763"/>
            <a:ext cx="748748" cy="74874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70C9E1D-01EA-41C2-ACF1-DA7422F8C7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116" y="5315711"/>
            <a:ext cx="748800" cy="748800"/>
          </a:xfrm>
          <a:prstGeom prst="rect">
            <a:avLst/>
          </a:prstGeom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 txBox="1">
            <a:spLocks/>
          </p:cNvSpPr>
          <p:nvPr/>
        </p:nvSpPr>
        <p:spPr>
          <a:xfrm>
            <a:off x="992188" y="2209800"/>
            <a:ext cx="3932237" cy="3811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</a:t>
            </a:r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BMS 2000</a:t>
            </a:r>
          </a:p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6"/>
              </a:rPr>
              <a:t>http://www.bms2000.org/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Des origines à 2014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Québec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Payant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et ENG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 La SHCN vous permet l’accès à cette base de données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00301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9831" y="326334"/>
            <a:ext cx="7005499" cy="930966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Bibliothèque et archives nationales du Québec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ECFA1F3-8546-421E-BB82-D4224F3BCD8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00754" y="1257300"/>
            <a:ext cx="6383654" cy="406669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1D359E2-B8AB-4651-8E3E-4BED17014F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5755" y="5494588"/>
            <a:ext cx="748800" cy="7488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82595C1-EF5C-4C5C-BA63-78276B7CD1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0824" y="5494588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CD448FE-2F63-44DF-A63D-D6085EA5EB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0686" y="5506158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473A077-322F-4CD7-91F9-4E8234A919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5617" y="5494588"/>
            <a:ext cx="748800" cy="748800"/>
          </a:xfrm>
          <a:prstGeom prst="rect">
            <a:avLst/>
          </a:prstGeom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</a:t>
            </a:r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Bibliothèque et archives nationales du Québec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http://www.banq.qc.ca/archives/genealogie_histoire_familiale/ressources/bd/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Des origines à 1916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Québec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et ENG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 La numérisation des documents ou leur saisie dans une base de données est toujours en cours.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47999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674" y="278296"/>
            <a:ext cx="3932237" cy="559904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YUKON GENEALOGY</a:t>
            </a:r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2176FD90-F7F6-4122-AE96-77C15191B51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7411" y="1398111"/>
            <a:ext cx="6690761" cy="406177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B732282-DCB4-43E3-9142-EACC024FB1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749" y="5645400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A2CAA81-0D12-4F14-B4B3-33034C9B7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2274" y="5645400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1BFEC41-24CE-470C-A570-DDBBA26A67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1799" y="5645400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77312C8-151A-4199-B8AC-F8ED1DE681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1324" y="5645400"/>
            <a:ext cx="748800" cy="748800"/>
          </a:xfrm>
          <a:prstGeom prst="rect">
            <a:avLst/>
          </a:prstGeom>
        </p:spPr>
      </p:pic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 txBox="1">
            <a:spLocks/>
          </p:cNvSpPr>
          <p:nvPr/>
        </p:nvSpPr>
        <p:spPr>
          <a:xfrm>
            <a:off x="970149" y="1833812"/>
            <a:ext cx="3932237" cy="3811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</a:t>
            </a:r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Yukon </a:t>
            </a:r>
            <a:r>
              <a:rPr lang="fr-FR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Genealogy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https://novascotia.ca/sns/access/vitalstats/genealogy-fr.asp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Origines à ?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Yukon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ENG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 Des frais peuvent être chargés pour la reproduction du document original.</a:t>
            </a:r>
          </a:p>
          <a:p>
            <a:endParaRPr lang="fr-CA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3473A077-322F-4CD7-91F9-4E8234A919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0849" y="5645400"/>
            <a:ext cx="748800" cy="7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68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0862" y="251792"/>
            <a:ext cx="3932237" cy="559904"/>
          </a:xfrm>
        </p:spPr>
        <p:txBody>
          <a:bodyPr>
            <a:normAutofit/>
          </a:bodyPr>
          <a:lstStyle/>
          <a:p>
            <a:r>
              <a:rPr lang="fr-CA" dirty="0" err="1">
                <a:solidFill>
                  <a:schemeClr val="accent4"/>
                </a:solidFill>
              </a:rPr>
              <a:t>eHealth</a:t>
            </a:r>
            <a:r>
              <a:rPr lang="fr-CA" dirty="0">
                <a:solidFill>
                  <a:schemeClr val="accent4"/>
                </a:solidFill>
              </a:rPr>
              <a:t> Saskatchewan</a:t>
            </a:r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C2442F67-F7CC-4237-B967-13A7BB7136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5824" y="996950"/>
            <a:ext cx="6802315" cy="412025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DBC03F4-CE0E-42E4-9DBC-C2698FD20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9804" y="5302460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11E5F3E-9857-432D-AE1E-585F7D3E06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9612" y="5302460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D7335EC-0E6C-4AED-B1D3-172604AEB9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9996" y="5302460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74FAFE3-654B-4128-AE89-9D2075DC9F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0188" y="5302460"/>
            <a:ext cx="748800" cy="748800"/>
          </a:xfrm>
          <a:prstGeom prst="rect">
            <a:avLst/>
          </a:prstGeom>
        </p:spPr>
      </p:pic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 txBox="1">
            <a:spLocks/>
          </p:cNvSpPr>
          <p:nvPr/>
        </p:nvSpPr>
        <p:spPr>
          <a:xfrm>
            <a:off x="1012891" y="1865272"/>
            <a:ext cx="3932237" cy="3811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</a:t>
            </a:r>
            <a:r>
              <a:rPr lang="fr-FR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eHealth</a:t>
            </a:r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Saskatchewan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http://genealogy.ehealthsask.ca/vsgs_srch.aspx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Origines à 1917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Saskatchewan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ENG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 Des frais peuvent être chargés pour la reproduction du document original.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5924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7E2D3A-2822-44D2-9C28-B7569CED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Conférenciers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21FF63-8D34-4854-BC10-B03DDF4DB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>
                <a:solidFill>
                  <a:schemeClr val="accent4"/>
                </a:solidFill>
              </a:rPr>
              <a:t>Marc Champagne</a:t>
            </a:r>
          </a:p>
          <a:p>
            <a:pPr marL="0" indent="0">
              <a:buNone/>
            </a:pPr>
            <a:endParaRPr lang="fr-CA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fr-CA" dirty="0">
                <a:solidFill>
                  <a:schemeClr val="accent4"/>
                </a:solidFill>
              </a:rPr>
              <a:t>Catherine Pellerin</a:t>
            </a:r>
          </a:p>
          <a:p>
            <a:endParaRPr lang="fr-CA" dirty="0">
              <a:solidFill>
                <a:schemeClr val="accent4"/>
              </a:solidFill>
            </a:endParaRPr>
          </a:p>
          <a:p>
            <a:endParaRPr lang="fr-CA" dirty="0">
              <a:solidFill>
                <a:schemeClr val="accent4"/>
              </a:solidFill>
            </a:endParaRPr>
          </a:p>
          <a:p>
            <a:endParaRPr lang="fr-CA" dirty="0">
              <a:solidFill>
                <a:schemeClr val="accent4"/>
              </a:solidFill>
            </a:endParaRPr>
          </a:p>
          <a:p>
            <a:pPr marL="0" indent="0" algn="ctr">
              <a:buNone/>
            </a:pPr>
            <a:r>
              <a:rPr lang="fr-CA" dirty="0">
                <a:solidFill>
                  <a:schemeClr val="accent4"/>
                </a:solidFill>
              </a:rPr>
              <a:t>18 novembre 2018, 14h</a:t>
            </a:r>
          </a:p>
          <a:p>
            <a:pPr marL="0" indent="0" algn="ctr">
              <a:buNone/>
            </a:pPr>
            <a:r>
              <a:rPr lang="fr-CA" dirty="0">
                <a:solidFill>
                  <a:schemeClr val="accent4"/>
                </a:solidFill>
              </a:rPr>
              <a:t>Maison du patrimoine Napoléon-Alexandre-Comeau</a:t>
            </a:r>
          </a:p>
        </p:txBody>
      </p:sp>
      <p:pic>
        <p:nvPicPr>
          <p:cNvPr id="1026" name="Picture 2" descr="RÃ©sultats de recherche d'images pour Â«Â marc champagne baie-comeauÂ Â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59748" y="520081"/>
            <a:ext cx="2610223" cy="261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Ã©sultats de recherche d'images pour Â«Â catherine pellerin baie-comeauÂ Â»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23199" y="1690688"/>
            <a:ext cx="2099735" cy="267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812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340" y="357809"/>
            <a:ext cx="3932237" cy="533400"/>
          </a:xfrm>
        </p:spPr>
        <p:txBody>
          <a:bodyPr/>
          <a:lstStyle/>
          <a:p>
            <a:r>
              <a:rPr lang="fr-CA" dirty="0">
                <a:solidFill>
                  <a:schemeClr val="accent4"/>
                </a:solidFill>
              </a:rPr>
              <a:t>Accès Nouvelle-Écosse</a:t>
            </a: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82083BE7-E31F-46D5-8D74-4E4094EF08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9017" y="1318591"/>
            <a:ext cx="5553195" cy="381158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8FD5155-D413-4E4E-B6E2-4AB97040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1177" y="5307751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1B948F8-B1CD-430A-A0FF-369F32D5B6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1600" y="5324579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9621990-9F54-4C1D-9D3F-6129205AF8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752" y="5324579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A8D9B50-0010-4043-A6F8-6EE3002C5B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0327" y="5324579"/>
            <a:ext cx="748800" cy="748800"/>
          </a:xfrm>
          <a:prstGeom prst="rect">
            <a:avLst/>
          </a:prstGeom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</a:t>
            </a:r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Accès Nouvelle-Écosse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https://novascotia.ca/sns/access/vitalstats/genealogy-fr.asp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Origines à 1965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Nouvelle-Écosse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et ENG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 Des frais peuvent être chargés pour la reproduction du document original.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90159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2453" y="291547"/>
            <a:ext cx="6957390" cy="467139"/>
          </a:xfrm>
        </p:spPr>
        <p:txBody>
          <a:bodyPr>
            <a:normAutofit fontScale="90000"/>
          </a:bodyPr>
          <a:lstStyle/>
          <a:p>
            <a:r>
              <a:rPr lang="fr-CA" dirty="0">
                <a:solidFill>
                  <a:schemeClr val="accent4"/>
                </a:solidFill>
              </a:rPr>
              <a:t>Archives provinciales du Nouveau-Brunswick</a:t>
            </a:r>
          </a:p>
        </p:txBody>
      </p:sp>
      <p:pic>
        <p:nvPicPr>
          <p:cNvPr id="42" name="Image 41">
            <a:extLst>
              <a:ext uri="{FF2B5EF4-FFF2-40B4-BE49-F238E27FC236}">
                <a16:creationId xmlns:a16="http://schemas.microsoft.com/office/drawing/2014/main" id="{B06F1FAC-1F1E-41FA-ADE0-0EF66DFDEC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4609" y="949548"/>
            <a:ext cx="6573078" cy="399010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CBE4AA5-13FB-4BBF-9422-AF8F71F22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5267995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1310A4C-0F72-4E65-B592-A7B2FB3DFB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7563" y="5270755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58FD1B5-5521-496A-B533-0D6C2BCA21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4437" y="5267995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B2931CE-314A-4A73-9BC0-047D08B418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2874" y="5253949"/>
            <a:ext cx="748800" cy="748800"/>
          </a:xfrm>
          <a:prstGeom prst="rect">
            <a:avLst/>
          </a:prstGeom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</a:t>
            </a:r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Archives provinciales du Nouveau-Brunswick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https://archives.gnb.ca/Search/VISSE/?culture=fr-CA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Origines à 1967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Nouveau-Brunswick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et ENG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 Des frais peuvent être chargés pour la reproduction du document original.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16755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5065" y="278296"/>
            <a:ext cx="5759795" cy="559904"/>
          </a:xfrm>
        </p:spPr>
        <p:txBody>
          <a:bodyPr/>
          <a:lstStyle/>
          <a:p>
            <a:r>
              <a:rPr lang="fr-CA" dirty="0">
                <a:solidFill>
                  <a:schemeClr val="accent4"/>
                </a:solidFill>
              </a:rPr>
              <a:t>Bureau de l’État civil du Manitoba</a:t>
            </a: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91B4B533-1862-4EF3-BD13-37FA3A27E1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09231" y="967408"/>
            <a:ext cx="6851464" cy="405516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A2F7734-8E67-4C00-9090-0509662F8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5237" y="5182677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0182A57-82BB-49BA-AF40-2473A2408E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9231" y="5182677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11DC46A-985C-45D4-AF35-F72E1A8028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1243" y="5182677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756DFC5-6CFA-4024-9373-01AC6FE571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7249" y="5182677"/>
            <a:ext cx="748800" cy="748800"/>
          </a:xfrm>
          <a:prstGeom prst="rect">
            <a:avLst/>
          </a:prstGeom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</a:t>
            </a:r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Bureau de l’État civil du Manitoba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https://vitalstats.gov.mb.ca/genealogy.fr.html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Origines à 1918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Manitoba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et ENG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 Des frais peuvent être chargés pour la reproduction du document original.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25688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C3C5AA-52A7-4D82-BCF7-33575C608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222" y="350520"/>
            <a:ext cx="5713412" cy="624840"/>
          </a:xfrm>
        </p:spPr>
        <p:txBody>
          <a:bodyPr/>
          <a:lstStyle/>
          <a:p>
            <a:r>
              <a:rPr lang="fr-CA" dirty="0">
                <a:solidFill>
                  <a:schemeClr val="accent4"/>
                </a:solidFill>
              </a:rPr>
              <a:t>Bibliothèque et Archives Canada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D2F3D69-9094-4938-9B02-8A5BCA2B415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0325" y="1143000"/>
            <a:ext cx="6469206" cy="344328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9254536-7751-4009-AE24-AB12DCBC8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4830127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A65C68C-DFBC-4156-8020-4B10E3DEDC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1069" y="4830127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267C5DD-58F9-4B1F-A4EB-6E43410CDB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0931" y="4841697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57DE0E9-89DE-425E-BF8A-519641383F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862" y="4830127"/>
            <a:ext cx="748800" cy="748800"/>
          </a:xfrm>
          <a:prstGeom prst="rect">
            <a:avLst/>
          </a:prstGeom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Bibliothèque et Archives Canada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http://www.bac-lac.gc.ca/fra/decouvrez/genealogie/Pages/introduction.aspx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Des origines à 1921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Canada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et ENG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Le site est très morcelé, les bases de données ayant chacune une section du site et elles ne sont pas nécessairement regroupées.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4168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A2258-AE4C-4E4E-8E5A-B23F3120A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936" y="502927"/>
            <a:ext cx="3932237" cy="520148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FICHIER ORIGINE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EBA599B-81A7-4ADE-AE11-F4D96583965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4842" y="1175849"/>
            <a:ext cx="5534423" cy="401428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618F095-9C19-45CA-A274-DC7021C07E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1177" y="5307751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9A68A13-9D78-4C2A-BD4E-02F25C7E36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4842" y="5307751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CCBC04D-13A0-45DE-AD4F-BD3EBCE898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7512" y="5307751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DDB86E7-8DF7-4782-AED0-A8A93F79FF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053" y="5342905"/>
            <a:ext cx="748800" cy="748800"/>
          </a:xfrm>
          <a:prstGeom prst="rect">
            <a:avLst/>
          </a:prstGeom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Fichier origine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http://www.fichierorigine.com/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Origines à 1865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Québec, Acadie, France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La base de données continue d’être bonifiée.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36748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4381" y="424070"/>
            <a:ext cx="7389812" cy="546652"/>
          </a:xfrm>
        </p:spPr>
        <p:txBody>
          <a:bodyPr/>
          <a:lstStyle/>
          <a:p>
            <a:r>
              <a:rPr lang="fr-CA" dirty="0">
                <a:solidFill>
                  <a:schemeClr val="accent4"/>
                </a:solidFill>
              </a:rPr>
              <a:t>Archives nationales d’outre-mer de France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93EEFCC-0828-4953-9D5D-5218780688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0456" y="1092671"/>
            <a:ext cx="6259497" cy="398338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52EAC0D-A9E0-4867-A4C2-3E8DB329F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5198009"/>
            <a:ext cx="748800" cy="7488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C36F9C8-617F-4323-A52F-9D20FE026C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9382" y="5198009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307D2A2-0490-4D5E-B2B1-85CF9D90A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075" y="5213680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B932C25-09A8-4CB7-BEF6-00A31F50AA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6150" y="5213680"/>
            <a:ext cx="748800" cy="748800"/>
          </a:xfrm>
          <a:prstGeom prst="rect">
            <a:avLst/>
          </a:prstGeom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</a:t>
            </a:r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Archives nationales d’outre-mer de France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http://www.archivesnationales.culture.gouv.fr/anom/fr/Recherches/IREL.html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Territoires français d’outre-mer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Plusieurs documents ont été numérisés, certains restes cependant à faire.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43133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CONCLUSION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Quelques mots pour la fin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Faites attention à la validité des sources où vous prenez vos informations.</a:t>
            </a:r>
          </a:p>
          <a:p>
            <a:r>
              <a:rPr lang="fr-CA" dirty="0"/>
              <a:t>Ne saisissez pas vos données sans avoir vérifier si elles seront protégées et que vous pourrez les extraire au besoin</a:t>
            </a:r>
          </a:p>
          <a:p>
            <a:r>
              <a:rPr lang="fr-CA" dirty="0"/>
              <a:t>Il existe beaucoup de sites web généalogiques, réfléchissez aux données que vous souhaitez ramasser avant de vous lancer.</a:t>
            </a:r>
          </a:p>
        </p:txBody>
      </p:sp>
    </p:spTree>
    <p:extLst>
      <p:ext uri="{BB962C8B-B14F-4D97-AF65-F5344CB8AC3E}">
        <p14:creationId xmlns:p14="http://schemas.microsoft.com/office/powerpoint/2010/main" val="244644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FEC4F8-2B10-497D-86B3-313593A1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Légendes des icônes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7AC8AFE-CEF7-493D-873C-D6BD672129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7883" y="5350148"/>
            <a:ext cx="1325563" cy="132556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6377BED-F1BD-4011-8B63-695F228FF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7883" y="4044929"/>
            <a:ext cx="1325563" cy="132556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4C000A3-9F9F-4516-A33D-BFCDE87FBD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891" y="2699020"/>
            <a:ext cx="1325563" cy="132556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04BF9DF-00F0-41D7-9C07-EF508CF450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7884" y="1414147"/>
            <a:ext cx="1325563" cy="1325563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EA13B507-53E2-4758-A0E7-34B6B1F0ED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050" y="5309457"/>
            <a:ext cx="1325563" cy="132556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B6AF153E-6C30-417A-B83A-F89A4B82D8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051" y="4024584"/>
            <a:ext cx="1325563" cy="1325563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08425CF2-F132-4296-BF38-542A035CB78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7882" y="2729538"/>
            <a:ext cx="1325563" cy="1325563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789C1D7A-DE98-4559-94C2-0065FD57C3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052" y="1414148"/>
            <a:ext cx="1325563" cy="132556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29A650A-956A-4D56-AD5C-7E8FC8050D04}"/>
              </a:ext>
            </a:extLst>
          </p:cNvPr>
          <p:cNvSpPr txBox="1"/>
          <p:nvPr/>
        </p:nvSpPr>
        <p:spPr>
          <a:xfrm>
            <a:off x="2181370" y="5563363"/>
            <a:ext cx="382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4"/>
                </a:solidFill>
              </a:rPr>
              <a:t>Informations tirés de </a:t>
            </a:r>
            <a:r>
              <a:rPr lang="fr-CA" dirty="0" err="1">
                <a:solidFill>
                  <a:schemeClr val="accent4"/>
                </a:solidFill>
              </a:rPr>
              <a:t>Baptèmes</a:t>
            </a:r>
            <a:r>
              <a:rPr lang="fr-CA" dirty="0">
                <a:solidFill>
                  <a:schemeClr val="accent4"/>
                </a:solidFill>
              </a:rPr>
              <a:t>, Mariages et Sépultures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6EFCE82-6A9F-40B8-A2F5-3E35BBC75B71}"/>
              </a:ext>
            </a:extLst>
          </p:cNvPr>
          <p:cNvSpPr txBox="1"/>
          <p:nvPr/>
        </p:nvSpPr>
        <p:spPr>
          <a:xfrm>
            <a:off x="7366742" y="5701448"/>
            <a:ext cx="382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4"/>
                </a:solidFill>
              </a:rPr>
              <a:t>Site web gratuit</a:t>
            </a:r>
          </a:p>
          <a:p>
            <a:r>
              <a:rPr lang="fr-CA" dirty="0">
                <a:solidFill>
                  <a:schemeClr val="accent4"/>
                </a:solidFill>
              </a:rPr>
              <a:t>ou par abonnement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AAB28DF-66B3-47DB-B831-1987FF8E4D9B}"/>
              </a:ext>
            </a:extLst>
          </p:cNvPr>
          <p:cNvSpPr txBox="1"/>
          <p:nvPr/>
        </p:nvSpPr>
        <p:spPr>
          <a:xfrm>
            <a:off x="6767825" y="1798417"/>
            <a:ext cx="382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4"/>
                </a:solidFill>
              </a:rPr>
              <a:t>Base de données à partir de données de particuliers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60AC2C2-9315-4DFA-BDE1-A7A2878B4A01}"/>
              </a:ext>
            </a:extLst>
          </p:cNvPr>
          <p:cNvSpPr txBox="1"/>
          <p:nvPr/>
        </p:nvSpPr>
        <p:spPr>
          <a:xfrm>
            <a:off x="2181370" y="3038635"/>
            <a:ext cx="382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4"/>
                </a:solidFill>
              </a:rPr>
              <a:t>Base de données à partir de documents numérisés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2331B21-E991-4EE6-8E79-AC212FF93147}"/>
              </a:ext>
            </a:extLst>
          </p:cNvPr>
          <p:cNvSpPr txBox="1"/>
          <p:nvPr/>
        </p:nvSpPr>
        <p:spPr>
          <a:xfrm>
            <a:off x="2181370" y="4447619"/>
            <a:ext cx="382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4"/>
                </a:solidFill>
              </a:rPr>
              <a:t>Informations divers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9AE5E64-235F-4ABF-99C4-BBA93359A80B}"/>
              </a:ext>
            </a:extLst>
          </p:cNvPr>
          <p:cNvSpPr txBox="1"/>
          <p:nvPr/>
        </p:nvSpPr>
        <p:spPr>
          <a:xfrm>
            <a:off x="7366742" y="4447620"/>
            <a:ext cx="382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4"/>
                </a:solidFill>
              </a:rPr>
              <a:t>Site web payant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94C8EB1-69E1-4325-8890-E32405565DB0}"/>
              </a:ext>
            </a:extLst>
          </p:cNvPr>
          <p:cNvSpPr txBox="1"/>
          <p:nvPr/>
        </p:nvSpPr>
        <p:spPr>
          <a:xfrm>
            <a:off x="7366742" y="3006079"/>
            <a:ext cx="382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4"/>
                </a:solidFill>
              </a:rPr>
              <a:t>Sources gouvernementales ou religieuses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B9EE76D-2F20-4B4B-8611-1EC06822E351}"/>
              </a:ext>
            </a:extLst>
          </p:cNvPr>
          <p:cNvSpPr txBox="1"/>
          <p:nvPr/>
        </p:nvSpPr>
        <p:spPr>
          <a:xfrm>
            <a:off x="2181370" y="1718330"/>
            <a:ext cx="382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accent4"/>
                </a:solidFill>
              </a:rPr>
              <a:t>Saisie de données</a:t>
            </a:r>
          </a:p>
        </p:txBody>
      </p:sp>
    </p:spTree>
    <p:extLst>
      <p:ext uri="{BB962C8B-B14F-4D97-AF65-F5344CB8AC3E}">
        <p14:creationId xmlns:p14="http://schemas.microsoft.com/office/powerpoint/2010/main" val="207059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674" y="530088"/>
            <a:ext cx="3932237" cy="546652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ROOTSWEB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</a:t>
            </a:r>
            <a:r>
              <a:rPr lang="fr-C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Rootsweb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/>
              </a:rPr>
              <a:t>https://wc.rootsweb.com/cgi-bin/igm.cgi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Origines à aujourd’hui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Monde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ENG</a:t>
            </a:r>
          </a:p>
          <a:p>
            <a:pPr marL="541338" indent="-5413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Pendant gratuit d’</a:t>
            </a:r>
            <a:r>
              <a:rPr lang="fr-C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Ancestry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beaucoup de données ont été perdus lors d’un problème informatique l’an passé. Permet d’intégrer sa GEDCOM.</a:t>
            </a:r>
          </a:p>
          <a:p>
            <a:endParaRPr lang="fr-CA" dirty="0"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EFFB2DE0-B5F9-4F99-95E0-3020E9585D8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56683" y="1257300"/>
            <a:ext cx="6452221" cy="399488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8483CA5-F5C3-4D18-A2C4-9423CF885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6683" y="5432741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CF49A69-3EFD-4927-8FF1-4D4B9F963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2137" y="5432741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6B0EC29-8AEC-4DEF-B362-A99BBA8C82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7591" y="5432741"/>
            <a:ext cx="748800" cy="748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C324C63-3FC7-4FED-A206-1B8D239434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3045" y="5432741"/>
            <a:ext cx="748800" cy="7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4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4276" y="543338"/>
            <a:ext cx="3932237" cy="586409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NOS ORIGINES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0667AF27-A774-4182-B98D-58816FEB0F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68348" y="1257300"/>
            <a:ext cx="6664094" cy="407563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CA49284-D98E-4BF0-8D4E-0FD1648CF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5600700"/>
            <a:ext cx="748800" cy="7488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CA41A78-D161-4BBC-AF67-FFE876E7A7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3652" y="5603460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7F18550-B5DC-465B-BA3B-5660E83EF9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8348" y="5600700"/>
            <a:ext cx="748800" cy="748800"/>
          </a:xfrm>
          <a:prstGeom prst="rect">
            <a:avLst/>
          </a:prstGeom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Généalogie du Québec et d’Amérique française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6"/>
              </a:rPr>
              <a:t>https://www.nosorigines.qc.ca/genealogie.aspx?lng=fr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Origines à aujourd’hui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Québec, surtout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Un compte est nécessaire seulement si vous voulez créer votre arbre généalogique.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9002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7433" y="530087"/>
            <a:ext cx="3932237" cy="559904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LE NÉCROLOGUE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3F3D0269-58B4-44A5-8EDB-1764801F83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96097" y="1257300"/>
            <a:ext cx="6054911" cy="318773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9465D2F-4D69-4EC5-9DCA-C3F8B1A63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6097" y="4753426"/>
            <a:ext cx="748800" cy="748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BC43C8B-6998-406E-97C6-984A07AC3B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2204" y="4753426"/>
            <a:ext cx="748800" cy="748800"/>
          </a:xfrm>
          <a:prstGeom prst="rect">
            <a:avLst/>
          </a:prstGeom>
        </p:spPr>
      </p:pic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Le Nécrologie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5"/>
              </a:rPr>
              <a:t>https://www.lenecrologue.com/fr/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sans objet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Québec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</a:t>
            </a:r>
          </a:p>
          <a:p>
            <a:pPr marL="541338" indent="-5413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Répertoire des annonces des salons funéraires. ATTENTION ils ne sont pas tous là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89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2154" y="516834"/>
            <a:ext cx="3932237" cy="493643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ANCESTRY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6820AD83-D43D-4DAE-ABF1-F99501C6D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0164" y="1257300"/>
            <a:ext cx="5856218" cy="3699372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BF0728B-1806-4571-9852-4547CFDF0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6933" y="5226326"/>
            <a:ext cx="748748" cy="74874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607D09A-006D-428C-A2C2-DF8CCF741F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0164" y="5203443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98BC72E-63E8-4F36-B976-860362321F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650" y="5226326"/>
            <a:ext cx="748800" cy="748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13A5904-AC8F-45ED-94C0-248623D858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0419" y="5226326"/>
            <a:ext cx="748800" cy="748800"/>
          </a:xfrm>
          <a:prstGeom prst="rect">
            <a:avLst/>
          </a:prstGeom>
        </p:spPr>
      </p:pic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</a:t>
            </a:r>
            <a:r>
              <a:rPr lang="fr-C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Ancestry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https://www.ancestry.ca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 à ?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Monde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Payant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 et ENG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Des périodes gratuites sont offertes tout au long de l’année (ex. Confédération, Jour du Souvenir, etc.)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10266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689" y="477078"/>
            <a:ext cx="3932237" cy="52014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accent4"/>
                </a:solidFill>
              </a:rPr>
              <a:t>Centre de généalogie francophone d’Amérique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753251AF-FA09-449A-915B-16EA49C864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58678" y="1257301"/>
            <a:ext cx="6162261" cy="381158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A5BBEE1-4512-4AE3-8886-9FE2CF8BA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689" y="5247726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9DFCE8E-9FB3-4EC0-9A6A-5CF7A41E63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1454" y="5247726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1026EE5-E131-4244-9F13-B7ABD11F82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5353" y="5251415"/>
            <a:ext cx="748800" cy="748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10F5112-0C59-4A46-B550-43837B4747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9790" y="5247726"/>
            <a:ext cx="748800" cy="748800"/>
          </a:xfrm>
          <a:prstGeom prst="rect">
            <a:avLst/>
          </a:prstGeom>
        </p:spPr>
      </p:pic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1074738" indent="-10747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Centre de généalogie francophone d’Amérique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http://genealogie.org/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des origines à aujourd’hui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Québec, surtout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Il faut s’inscrire pour avoir accès à la base de donnés, mais tout est gratuit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319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A10F6-0ABB-4273-93B3-A1F66F5A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9196" y="430694"/>
            <a:ext cx="3932237" cy="531812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accent4"/>
                </a:solidFill>
              </a:rPr>
              <a:t>FRANCOGENE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5FEC713B-0A11-4480-B49A-2CC36AE67E8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5800" y="1113111"/>
            <a:ext cx="5707669" cy="381158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36D2407-643B-49A0-8E28-082970F541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83469" y="5942736"/>
            <a:ext cx="476190" cy="47619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E830E06-BED1-4985-839F-CC9D56B608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1177" y="5120188"/>
            <a:ext cx="748800" cy="7488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20150EC-E29B-49D4-9CCE-23C47041A2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0396" y="5093622"/>
            <a:ext cx="748800" cy="74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20B2B9B-773F-4354-9FD2-087CA14C3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7567" y="5079634"/>
            <a:ext cx="748800" cy="748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4E7E37C-BEFF-48F0-AF89-589948DC0F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3957" y="5068327"/>
            <a:ext cx="748800" cy="748800"/>
          </a:xfrm>
          <a:prstGeom prst="rect">
            <a:avLst/>
          </a:prstGeom>
        </p:spPr>
      </p:pic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437B3372-0A5F-4CBC-AF2B-A332AC796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Nom du site: </a:t>
            </a:r>
            <a:r>
              <a:rPr lang="fr-CA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Francogène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Adresse WEB: </a:t>
            </a:r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/>
              </a:rPr>
              <a:t>http://www.francogene.com/gfan/gfan/998/index.htm</a:t>
            </a:r>
            <a:endParaRPr lang="fr-CA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Période couverte: Origines à 1721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Territoire: Monde, mais surtout Québec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Coût: Gratuit</a:t>
            </a:r>
          </a:p>
          <a:p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Langue: FR</a:t>
            </a:r>
          </a:p>
          <a:p>
            <a:pPr marL="630238" indent="-630238"/>
            <a:r>
              <a:rPr lang="fr-C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Notes: Il est possible d’acheter la base de données complète qui elle va jusqu’en 1791.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17267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1446</Words>
  <Application>Microsoft Office PowerPoint</Application>
  <PresentationFormat>Grand écran</PresentationFormat>
  <Paragraphs>203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Thème Office</vt:lpstr>
      <vt:lpstr>La Généalogie au temps du 2.0</vt:lpstr>
      <vt:lpstr>Conférenciers</vt:lpstr>
      <vt:lpstr>Légendes des icônes</vt:lpstr>
      <vt:lpstr>ROOTSWEB</vt:lpstr>
      <vt:lpstr>NOS ORIGINES</vt:lpstr>
      <vt:lpstr>LE NÉCROLOGUE</vt:lpstr>
      <vt:lpstr>ANCESTRY</vt:lpstr>
      <vt:lpstr>Centre de généalogie francophone d’Amérique</vt:lpstr>
      <vt:lpstr>FRANCOGENE</vt:lpstr>
      <vt:lpstr>FAMILY SEARCH</vt:lpstr>
      <vt:lpstr>AUTOMATED GENEALOGY</vt:lpstr>
      <vt:lpstr>CANADIAN HEADSTONES</vt:lpstr>
      <vt:lpstr>MES AIEUX</vt:lpstr>
      <vt:lpstr>GÉNÉALOGIE QUÉBEC INSTITUT DROUIN</vt:lpstr>
      <vt:lpstr>PRDH</vt:lpstr>
      <vt:lpstr>BMS 2000</vt:lpstr>
      <vt:lpstr>Bibliothèque et archives nationales du Québec</vt:lpstr>
      <vt:lpstr>YUKON GENEALOGY</vt:lpstr>
      <vt:lpstr>eHealth Saskatchewan</vt:lpstr>
      <vt:lpstr>Accès Nouvelle-Écosse</vt:lpstr>
      <vt:lpstr>Archives provinciales du Nouveau-Brunswick</vt:lpstr>
      <vt:lpstr>Bureau de l’État civil du Manitoba</vt:lpstr>
      <vt:lpstr>Bibliothèque et Archives Canada</vt:lpstr>
      <vt:lpstr>FICHIER ORIGINE</vt:lpstr>
      <vt:lpstr>Archives nationales d’outre-mer de France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shcn SHCN</dc:creator>
  <cp:lastModifiedBy>shcn SHCN</cp:lastModifiedBy>
  <cp:revision>39</cp:revision>
  <dcterms:created xsi:type="dcterms:W3CDTF">2018-11-13T13:43:35Z</dcterms:created>
  <dcterms:modified xsi:type="dcterms:W3CDTF">2018-11-21T16:32:48Z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774530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